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9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91" r:id="rId16"/>
    <p:sldId id="292" r:id="rId17"/>
    <p:sldId id="293" r:id="rId18"/>
    <p:sldId id="294" r:id="rId19"/>
    <p:sldId id="290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64D39-45DF-4158-949F-0658F4B3D343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54ABA-794A-4B48-8B48-DF034CC9FFD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54ABA-794A-4B48-8B48-DF034CC9FFDB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013C3-F4A9-4C37-84F2-9CA79C71EE0A}" type="datetimeFigureOut">
              <a:rPr lang="ru-RU" smtClean="0"/>
              <a:pPr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D5EA1-FE78-4883-98EF-F5228125CB6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7772400" cy="1470025"/>
          </a:xfrm>
        </p:spPr>
        <p:txBody>
          <a:bodyPr/>
          <a:lstStyle/>
          <a:p>
            <a:r>
              <a:rPr lang="ru-RU" dirty="0" smtClean="0"/>
              <a:t>Лабораторная работа </a:t>
            </a:r>
            <a:r>
              <a:rPr lang="ru-RU" dirty="0" smtClean="0"/>
              <a:t>№</a:t>
            </a:r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34" y="1928802"/>
            <a:ext cx="8286808" cy="1752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Тема </a:t>
            </a:r>
            <a:r>
              <a:rPr lang="ru-RU" dirty="0" smtClean="0">
                <a:solidFill>
                  <a:schemeClr val="tx1"/>
                </a:solidFill>
              </a:rPr>
              <a:t>«Адресация IPv4 и IPv6. Двойной стек»</a:t>
            </a:r>
            <a:endParaRPr lang="ru-RU" dirty="0" smtClean="0">
              <a:solidFill>
                <a:schemeClr val="tx1"/>
              </a:solidFill>
            </a:endParaRPr>
          </a:p>
          <a:p>
            <a:r>
              <a:rPr lang="ru-RU" sz="3000" dirty="0">
                <a:solidFill>
                  <a:schemeClr val="tx1"/>
                </a:solidFill>
              </a:rPr>
              <a:t>по дисциплине </a:t>
            </a:r>
            <a:r>
              <a:rPr lang="ru-RU" sz="3000" dirty="0" smtClean="0">
                <a:solidFill>
                  <a:schemeClr val="tx1"/>
                </a:solidFill>
              </a:rPr>
              <a:t>«Сетевые технологии»</a:t>
            </a:r>
            <a:endParaRPr lang="ru-RU" sz="3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4786322"/>
            <a:ext cx="4714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Выполнил:  </a:t>
            </a:r>
            <a:r>
              <a:rPr lang="ru-RU" u="sng" dirty="0"/>
              <a:t>Щербак Маргарита Романовна</a:t>
            </a:r>
            <a:endParaRPr lang="ru-RU" dirty="0"/>
          </a:p>
          <a:p>
            <a:r>
              <a:rPr lang="ru-RU" dirty="0"/>
              <a:t>                                                                          Студент группы: </a:t>
            </a:r>
            <a:r>
              <a:rPr lang="ru-RU" u="sng" dirty="0"/>
              <a:t>НПИбд-02-21</a:t>
            </a:r>
            <a:r>
              <a:rPr lang="ru-RU" dirty="0"/>
              <a:t>	</a:t>
            </a:r>
          </a:p>
          <a:p>
            <a:r>
              <a:rPr lang="ru-RU" dirty="0"/>
              <a:t>			                                   </a:t>
            </a:r>
            <a:r>
              <a:rPr lang="ru-RU" dirty="0" smtClean="0"/>
              <a:t>«</a:t>
            </a:r>
            <a:r>
              <a:rPr lang="ru-RU" u="sng" dirty="0" smtClean="0"/>
              <a:t>12</a:t>
            </a:r>
            <a:r>
              <a:rPr lang="ru-RU" dirty="0" smtClean="0"/>
              <a:t>» </a:t>
            </a:r>
            <a:r>
              <a:rPr lang="ru-RU" dirty="0" smtClean="0"/>
              <a:t>октября 20</a:t>
            </a:r>
            <a:r>
              <a:rPr lang="ru-RU" u="sng" dirty="0" smtClean="0"/>
              <a:t>23</a:t>
            </a:r>
            <a:r>
              <a:rPr lang="ru-RU" dirty="0" smtClean="0"/>
              <a:t>г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535785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/>
          <a:srcRect t="15596" r="12499"/>
          <a:stretch>
            <a:fillRect/>
          </a:stretch>
        </p:blipFill>
        <p:spPr bwMode="auto">
          <a:xfrm>
            <a:off x="6000760" y="3046441"/>
            <a:ext cx="2928957" cy="355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0" y="3125114"/>
            <a:ext cx="2783440" cy="349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5929322" y="1214422"/>
            <a:ext cx="2857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Настройка IPv6-адресации для интерфейса узла </a:t>
            </a:r>
            <a:r>
              <a:rPr lang="en-US" sz="1600" dirty="0" smtClean="0"/>
              <a:t>Server</a:t>
            </a:r>
            <a:r>
              <a:rPr lang="ru-RU" sz="1600" dirty="0" smtClean="0"/>
              <a:t>, </a:t>
            </a:r>
            <a:r>
              <a:rPr lang="en-US" sz="1600" dirty="0" smtClean="0"/>
              <a:t>PC3 </a:t>
            </a:r>
            <a:r>
              <a:rPr lang="ru-RU" sz="1600" dirty="0" smtClean="0"/>
              <a:t>и </a:t>
            </a:r>
            <a:r>
              <a:rPr lang="en-US" sz="1600" dirty="0" smtClean="0"/>
              <a:t>PC4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14282" y="214290"/>
            <a:ext cx="4214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b="1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621510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5500694" y="3786190"/>
            <a:ext cx="3287675" cy="281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6643702" y="2786058"/>
            <a:ext cx="2214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Настройка </a:t>
            </a:r>
            <a:r>
              <a:rPr lang="en-US" dirty="0" err="1" smtClean="0"/>
              <a:t>IPv</a:t>
            </a:r>
            <a:r>
              <a:rPr lang="ru-RU" dirty="0" smtClean="0"/>
              <a:t>6-адресации</a:t>
            </a:r>
            <a:r>
              <a:rPr lang="en-US" dirty="0" smtClean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72198" y="3643314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>
            <a:lum contrast="10000"/>
          </a:blip>
          <a:srcRect/>
          <a:stretch>
            <a:fillRect/>
          </a:stretch>
        </p:blipFill>
        <p:spPr bwMode="auto">
          <a:xfrm>
            <a:off x="500034" y="1357298"/>
            <a:ext cx="3594733" cy="458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4643438" y="1357298"/>
            <a:ext cx="3921819" cy="461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714348" y="500042"/>
            <a:ext cx="7796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Проверка </a:t>
            </a:r>
            <a:r>
              <a:rPr lang="ru-RU" dirty="0" smtClean="0"/>
              <a:t>подключения и обращение </a:t>
            </a:r>
            <a:r>
              <a:rPr lang="ru-RU" dirty="0" smtClean="0"/>
              <a:t>сервера к устройствам обоих подсетей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571604" y="53578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pic>
        <p:nvPicPr>
          <p:cNvPr id="11" name="Рисунок 10"/>
          <p:cNvPicPr/>
          <p:nvPr/>
        </p:nvPicPr>
        <p:blipFill>
          <a:blip r:embed="rId2">
            <a:lum contrast="10000"/>
          </a:blip>
          <a:srcRect/>
          <a:stretch>
            <a:fillRect/>
          </a:stretch>
        </p:blipFill>
        <p:spPr bwMode="auto">
          <a:xfrm>
            <a:off x="285720" y="285728"/>
            <a:ext cx="3786214" cy="255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2643182"/>
            <a:ext cx="5940425" cy="396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4286248" y="107154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Проверка недоступности устройств из другой </a:t>
            </a:r>
            <a:r>
              <a:rPr lang="ru-RU" dirty="0" smtClean="0"/>
              <a:t>подсети и просмотр </a:t>
            </a:r>
            <a:r>
              <a:rPr lang="ru-RU" dirty="0" smtClean="0"/>
              <a:t>захваченного трафика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5720" y="785794"/>
            <a:ext cx="79295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Подсеть 1</a:t>
            </a:r>
          </a:p>
          <a:p>
            <a:r>
              <a:rPr lang="en-US" u="sng" dirty="0" smtClean="0"/>
              <a:t>IPv4: 10.10.1.96/27</a:t>
            </a:r>
          </a:p>
          <a:p>
            <a:r>
              <a:rPr lang="en-US" dirty="0" smtClean="0"/>
              <a:t>IP-</a:t>
            </a:r>
            <a:r>
              <a:rPr lang="ru-RU" dirty="0" smtClean="0"/>
              <a:t>адрес: 10.10.1.96</a:t>
            </a:r>
          </a:p>
          <a:p>
            <a:r>
              <a:rPr lang="ru-RU" dirty="0" smtClean="0"/>
              <a:t>Префикс: 27 бита</a:t>
            </a:r>
          </a:p>
          <a:p>
            <a:r>
              <a:rPr lang="ru-RU" dirty="0" smtClean="0"/>
              <a:t>Маска: 255.255.255.224 </a:t>
            </a:r>
          </a:p>
          <a:p>
            <a:r>
              <a:rPr lang="en-US" dirty="0" smtClean="0"/>
              <a:t>Broadcast-</a:t>
            </a:r>
            <a:r>
              <a:rPr lang="ru-RU" dirty="0" smtClean="0"/>
              <a:t>адрес: 10.10.1.127</a:t>
            </a:r>
          </a:p>
          <a:p>
            <a:r>
              <a:rPr lang="en-US" dirty="0" smtClean="0"/>
              <a:t>Broadcast-</a:t>
            </a:r>
            <a:r>
              <a:rPr lang="ru-RU" dirty="0" smtClean="0"/>
              <a:t>адрес в двоичной форме: 00001010.00001010.00000001.01111111(/27)</a:t>
            </a:r>
          </a:p>
          <a:p>
            <a:r>
              <a:rPr lang="ru-RU" dirty="0" smtClean="0"/>
              <a:t>Диапазон адресов узлов: от 10.10.1.97 до 10.10.1.126</a:t>
            </a:r>
          </a:p>
          <a:p>
            <a:r>
              <a:rPr lang="en-US" dirty="0" smtClean="0"/>
              <a:t>IPv4-</a:t>
            </a:r>
            <a:r>
              <a:rPr lang="ru-RU" dirty="0" smtClean="0"/>
              <a:t>адрес 10.10.1.96 в 2 </a:t>
            </a:r>
            <a:r>
              <a:rPr lang="ru-RU" dirty="0" err="1" smtClean="0"/>
              <a:t>сс</a:t>
            </a:r>
            <a:r>
              <a:rPr lang="ru-RU" dirty="0" smtClean="0"/>
              <a:t>: 00001010.00001010.00000001.01100000</a:t>
            </a:r>
          </a:p>
          <a:p>
            <a:endParaRPr lang="ru-RU" dirty="0" smtClean="0"/>
          </a:p>
          <a:p>
            <a:r>
              <a:rPr lang="en-US" u="sng" dirty="0" smtClean="0"/>
              <a:t>IPv6: 2001:DB8:1:1::/64</a:t>
            </a:r>
          </a:p>
          <a:p>
            <a:r>
              <a:rPr lang="ru-RU" dirty="0" smtClean="0"/>
              <a:t>Глобальный адрес одиночного интерфейса провайдера.</a:t>
            </a:r>
          </a:p>
          <a:p>
            <a:r>
              <a:rPr lang="ru-RU" dirty="0" smtClean="0"/>
              <a:t>Полный </a:t>
            </a:r>
            <a:r>
              <a:rPr lang="en-US" dirty="0" smtClean="0"/>
              <a:t>IPv6 </a:t>
            </a:r>
            <a:r>
              <a:rPr lang="ru-RU" dirty="0" smtClean="0"/>
              <a:t>адрес: 2001:0</a:t>
            </a:r>
            <a:r>
              <a:rPr lang="en-US" dirty="0" smtClean="0"/>
              <a:t>db8:0001:0001:0000:0000:0000:0000/64</a:t>
            </a:r>
          </a:p>
          <a:p>
            <a:r>
              <a:rPr lang="ru-RU" dirty="0" smtClean="0"/>
              <a:t>Сокращенный </a:t>
            </a:r>
            <a:r>
              <a:rPr lang="en-US" dirty="0" smtClean="0"/>
              <a:t>IPv6 </a:t>
            </a:r>
            <a:r>
              <a:rPr lang="ru-RU" dirty="0" smtClean="0"/>
              <a:t>адрес: 2001:</a:t>
            </a:r>
            <a:r>
              <a:rPr lang="en-US" dirty="0" smtClean="0"/>
              <a:t>DB8:1:1:: (/64)</a:t>
            </a:r>
          </a:p>
          <a:p>
            <a:r>
              <a:rPr lang="ru-RU" dirty="0" smtClean="0"/>
              <a:t>Маска префикса: </a:t>
            </a:r>
            <a:r>
              <a:rPr lang="en-US" dirty="0" smtClean="0"/>
              <a:t>ffff:ffff:ffff:ffff:0000:0000:0000:0000</a:t>
            </a:r>
          </a:p>
          <a:p>
            <a:r>
              <a:rPr lang="ru-RU" dirty="0" smtClean="0"/>
              <a:t>Длина префикса: 64</a:t>
            </a:r>
          </a:p>
          <a:p>
            <a:r>
              <a:rPr lang="en-US" dirty="0" smtClean="0"/>
              <a:t>Broadcast-Address: 2001:db8:1:1:ffff:ffff:ffff:ffff</a:t>
            </a:r>
          </a:p>
          <a:p>
            <a:r>
              <a:rPr lang="ru-RU" dirty="0" smtClean="0"/>
              <a:t>Диапазон адресов: с 2001:</a:t>
            </a:r>
            <a:r>
              <a:rPr lang="en-US" dirty="0" smtClean="0"/>
              <a:t>db8:1:1:0:0:0:0 </a:t>
            </a:r>
            <a:r>
              <a:rPr lang="ru-RU" dirty="0" smtClean="0"/>
              <a:t>по 2001:</a:t>
            </a:r>
            <a:r>
              <a:rPr lang="en-US" dirty="0" smtClean="0"/>
              <a:t>db8:1:1:ffff:ffff:ffff:ffff</a:t>
            </a:r>
          </a:p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4282" y="285728"/>
            <a:ext cx="6215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Задание для самостоятельного выполнения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500778" y="1571612"/>
            <a:ext cx="2643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85720" y="714356"/>
            <a:ext cx="70009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Подсеть 2</a:t>
            </a:r>
          </a:p>
          <a:p>
            <a:r>
              <a:rPr lang="en-US" u="sng" dirty="0" smtClean="0"/>
              <a:t>IPv4: 10.10.1.16/28</a:t>
            </a:r>
          </a:p>
          <a:p>
            <a:r>
              <a:rPr lang="en-US" dirty="0" smtClean="0"/>
              <a:t>IP-</a:t>
            </a:r>
            <a:r>
              <a:rPr lang="ru-RU" dirty="0" smtClean="0"/>
              <a:t>адрес: 10.10.1.16</a:t>
            </a:r>
          </a:p>
          <a:p>
            <a:r>
              <a:rPr lang="ru-RU" dirty="0" smtClean="0"/>
              <a:t>Префикс: 28 бит </a:t>
            </a:r>
          </a:p>
          <a:p>
            <a:r>
              <a:rPr lang="ru-RU" dirty="0" smtClean="0"/>
              <a:t>Маска: 255.255.255.240 </a:t>
            </a:r>
          </a:p>
          <a:p>
            <a:r>
              <a:rPr lang="en-US" dirty="0" smtClean="0"/>
              <a:t>Broadcast-</a:t>
            </a:r>
            <a:r>
              <a:rPr lang="ru-RU" dirty="0" smtClean="0"/>
              <a:t>адрес: 10.10.1.31</a:t>
            </a:r>
          </a:p>
          <a:p>
            <a:r>
              <a:rPr lang="ru-RU" dirty="0" smtClean="0"/>
              <a:t>Диапазон адресов узлов: от 10.10.1.17 до 10.10.1.30</a:t>
            </a:r>
          </a:p>
          <a:p>
            <a:r>
              <a:rPr lang="en-US" dirty="0" smtClean="0"/>
              <a:t>IPv4-</a:t>
            </a:r>
            <a:r>
              <a:rPr lang="ru-RU" dirty="0" smtClean="0"/>
              <a:t>адрес 10.10.1.16 в 2 </a:t>
            </a:r>
            <a:r>
              <a:rPr lang="ru-RU" dirty="0" err="1" smtClean="0"/>
              <a:t>сс</a:t>
            </a:r>
            <a:r>
              <a:rPr lang="ru-RU" dirty="0" smtClean="0"/>
              <a:t>: 00001010.00001010.00000001. 00010000</a:t>
            </a:r>
          </a:p>
          <a:p>
            <a:endParaRPr lang="ru-RU" dirty="0" smtClean="0"/>
          </a:p>
          <a:p>
            <a:r>
              <a:rPr lang="en-US" u="sng" dirty="0" smtClean="0"/>
              <a:t>IPv6: 2001:DB8:1:4::/64</a:t>
            </a:r>
          </a:p>
          <a:p>
            <a:r>
              <a:rPr lang="ru-RU" dirty="0" smtClean="0"/>
              <a:t>Глобальный адрес одиночного интерфейса провайдера.</a:t>
            </a:r>
          </a:p>
          <a:p>
            <a:r>
              <a:rPr lang="ru-RU" dirty="0" smtClean="0"/>
              <a:t>Полный </a:t>
            </a:r>
            <a:r>
              <a:rPr lang="en-US" dirty="0" smtClean="0"/>
              <a:t>IPv6 </a:t>
            </a:r>
            <a:r>
              <a:rPr lang="ru-RU" dirty="0" smtClean="0"/>
              <a:t>адрес: 2001:0</a:t>
            </a:r>
            <a:r>
              <a:rPr lang="en-US" dirty="0" smtClean="0"/>
              <a:t>db8:0001:0004:0000:0000:0000:0000/64</a:t>
            </a:r>
          </a:p>
          <a:p>
            <a:r>
              <a:rPr lang="ru-RU" dirty="0" smtClean="0"/>
              <a:t>Сокращенный </a:t>
            </a:r>
            <a:r>
              <a:rPr lang="en-US" dirty="0" smtClean="0"/>
              <a:t>IPv6 </a:t>
            </a:r>
            <a:r>
              <a:rPr lang="ru-RU" dirty="0" smtClean="0"/>
              <a:t>адрес: 2001:</a:t>
            </a:r>
            <a:r>
              <a:rPr lang="en-US" dirty="0" smtClean="0"/>
              <a:t>DB8:1:4:: (/64)</a:t>
            </a:r>
          </a:p>
          <a:p>
            <a:r>
              <a:rPr lang="ru-RU" dirty="0" smtClean="0"/>
              <a:t>Маска префикса: </a:t>
            </a:r>
            <a:r>
              <a:rPr lang="en-US" dirty="0" smtClean="0"/>
              <a:t>ffff:ffff:ffff:ffff:0:0:0:0</a:t>
            </a:r>
          </a:p>
          <a:p>
            <a:r>
              <a:rPr lang="ru-RU" dirty="0" smtClean="0"/>
              <a:t>Длина префикса: 64</a:t>
            </a:r>
          </a:p>
          <a:p>
            <a:r>
              <a:rPr lang="en-US" dirty="0" smtClean="0"/>
              <a:t>Broadcast-Address: 2001:db8:1:4:ffff:ffff:ffff:ffff</a:t>
            </a:r>
          </a:p>
          <a:p>
            <a:r>
              <a:rPr lang="ru-RU" dirty="0" smtClean="0"/>
              <a:t>Диапазон адресов: с 2001:</a:t>
            </a:r>
            <a:r>
              <a:rPr lang="en-US" dirty="0" smtClean="0"/>
              <a:t>db8:1:4:0:0:0:0 </a:t>
            </a:r>
            <a:r>
              <a:rPr lang="ru-RU" dirty="0" smtClean="0"/>
              <a:t>по 2001:</a:t>
            </a:r>
            <a:r>
              <a:rPr lang="en-US" dirty="0" smtClean="0"/>
              <a:t>db8:1:4:ffff:ffff:ffff:ffff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14282" y="214290"/>
            <a:ext cx="750099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Вариант адресации:</a:t>
            </a:r>
          </a:p>
          <a:p>
            <a:r>
              <a:rPr lang="en-US" sz="1400" u="sng" dirty="0" smtClean="0"/>
              <a:t>PC1 (</a:t>
            </a:r>
            <a:r>
              <a:rPr lang="ru-RU" sz="1400" u="sng" dirty="0" smtClean="0"/>
              <a:t>подсеть1):</a:t>
            </a:r>
          </a:p>
          <a:p>
            <a:r>
              <a:rPr lang="en-US" sz="1400" dirty="0" smtClean="0"/>
              <a:t>IPv4: 10.10.1.98/27		</a:t>
            </a:r>
            <a:r>
              <a:rPr lang="ru-RU" sz="1400" dirty="0" smtClean="0"/>
              <a:t>Шлюз по умолчанию: 10.10.1.97</a:t>
            </a:r>
          </a:p>
          <a:p>
            <a:r>
              <a:rPr lang="en-US" sz="1400" dirty="0" smtClean="0"/>
              <a:t>IPv6: 2001:db8:1:1::1/64	</a:t>
            </a:r>
            <a:r>
              <a:rPr lang="ru-RU" sz="1400" dirty="0" smtClean="0"/>
              <a:t>	Шлюз </a:t>
            </a:r>
            <a:r>
              <a:rPr lang="ru-RU" sz="1400" dirty="0" smtClean="0"/>
              <a:t>по умолчанию: </a:t>
            </a:r>
            <a:r>
              <a:rPr lang="en-US" sz="1400" dirty="0" smtClean="0"/>
              <a:t>fe80::</a:t>
            </a:r>
            <a:r>
              <a:rPr lang="en-US" sz="1400" dirty="0" smtClean="0"/>
              <a:t>1</a:t>
            </a:r>
            <a:endParaRPr lang="en-US" sz="1400" dirty="0" smtClean="0"/>
          </a:p>
          <a:p>
            <a:r>
              <a:rPr lang="ru-RU" sz="1400" dirty="0" smtClean="0"/>
              <a:t>Адрес </a:t>
            </a:r>
            <a:r>
              <a:rPr lang="ru-RU" sz="1400" dirty="0" err="1" smtClean="0"/>
              <a:t>маршрутизатора</a:t>
            </a:r>
            <a:r>
              <a:rPr lang="en-US" sz="1400" dirty="0" smtClean="0"/>
              <a:t>:</a:t>
            </a:r>
            <a:endParaRPr lang="ru-RU" sz="1400" dirty="0" smtClean="0"/>
          </a:p>
          <a:p>
            <a:r>
              <a:rPr lang="en-US" sz="1400" dirty="0" smtClean="0"/>
              <a:t>IPv4: 10.10.1.97/27		</a:t>
            </a:r>
          </a:p>
          <a:p>
            <a:r>
              <a:rPr lang="en-US" sz="1400" dirty="0" smtClean="0"/>
              <a:t>IPv6: 2001:db8:1:1::/</a:t>
            </a:r>
            <a:r>
              <a:rPr lang="en-US" sz="1400" dirty="0" smtClean="0"/>
              <a:t>64</a:t>
            </a:r>
            <a:endParaRPr lang="ru-RU" sz="1400" dirty="0" smtClean="0"/>
          </a:p>
          <a:p>
            <a:r>
              <a:rPr lang="en-US" sz="1400" dirty="0" smtClean="0"/>
              <a:t>		</a:t>
            </a:r>
          </a:p>
          <a:p>
            <a:r>
              <a:rPr lang="en-US" sz="1400" u="sng" dirty="0" smtClean="0"/>
              <a:t>PC2 (</a:t>
            </a:r>
            <a:r>
              <a:rPr lang="ru-RU" sz="1400" u="sng" dirty="0" smtClean="0"/>
              <a:t>подсеть2):</a:t>
            </a:r>
          </a:p>
          <a:p>
            <a:r>
              <a:rPr lang="en-US" sz="1400" dirty="0" smtClean="0"/>
              <a:t>IPv4: 10.10.1.18/28		</a:t>
            </a:r>
            <a:r>
              <a:rPr lang="ru-RU" sz="1400" dirty="0" smtClean="0"/>
              <a:t>Шлюз по умолчанию: 10.10.1.17</a:t>
            </a:r>
          </a:p>
          <a:p>
            <a:r>
              <a:rPr lang="en-US" sz="1400" dirty="0" smtClean="0"/>
              <a:t>IPv6: 2001:db8:1:4::1/64	</a:t>
            </a:r>
            <a:r>
              <a:rPr lang="ru-RU" sz="1400" smtClean="0"/>
              <a:t>	Шлюз </a:t>
            </a:r>
            <a:r>
              <a:rPr lang="ru-RU" sz="1400" dirty="0" smtClean="0"/>
              <a:t>по умолчанию: </a:t>
            </a:r>
            <a:r>
              <a:rPr lang="en-US" sz="1400" dirty="0" smtClean="0"/>
              <a:t>fe80::</a:t>
            </a:r>
            <a:r>
              <a:rPr lang="en-US" sz="1400" dirty="0" smtClean="0"/>
              <a:t>1</a:t>
            </a:r>
            <a:endParaRPr lang="en-US" sz="1400" dirty="0" smtClean="0"/>
          </a:p>
          <a:p>
            <a:r>
              <a:rPr lang="ru-RU" sz="1400" dirty="0" smtClean="0"/>
              <a:t>Адрес </a:t>
            </a:r>
            <a:r>
              <a:rPr lang="ru-RU" sz="1400" dirty="0" err="1" smtClean="0"/>
              <a:t>маршрутизатора</a:t>
            </a:r>
            <a:r>
              <a:rPr lang="en-US" sz="1400" dirty="0" smtClean="0"/>
              <a:t>:</a:t>
            </a:r>
            <a:endParaRPr lang="ru-RU" sz="1400" dirty="0" smtClean="0"/>
          </a:p>
          <a:p>
            <a:r>
              <a:rPr lang="en-US" sz="1400" dirty="0" smtClean="0"/>
              <a:t>IPv4: 10.10.1.17/28	</a:t>
            </a:r>
          </a:p>
          <a:p>
            <a:r>
              <a:rPr lang="en-US" sz="1400" dirty="0" smtClean="0"/>
              <a:t>IPv6: 2001:db8:1:4::/64</a:t>
            </a:r>
            <a:endParaRPr lang="en-US" sz="1400" dirty="0"/>
          </a:p>
        </p:txBody>
      </p:sp>
      <p:pic>
        <p:nvPicPr>
          <p:cNvPr id="8" name="Рисунок 7" descr="3_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36" y="2857496"/>
            <a:ext cx="6297615" cy="3743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3_2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857488" y="285728"/>
            <a:ext cx="6083301" cy="3786214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285720" y="2214554"/>
            <a:ext cx="5715040" cy="4350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6143636" y="4643446"/>
            <a:ext cx="27860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Настройка IP-адресации для интерфейса узла </a:t>
            </a:r>
            <a:r>
              <a:rPr lang="ru-RU" sz="1600" dirty="0" smtClean="0"/>
              <a:t>PC2</a:t>
            </a:r>
            <a:r>
              <a:rPr lang="en-US" sz="1600" dirty="0" smtClean="0"/>
              <a:t> </a:t>
            </a:r>
            <a:r>
              <a:rPr lang="ru-RU" sz="1600" dirty="0" smtClean="0"/>
              <a:t>и настройка </a:t>
            </a:r>
            <a:r>
              <a:rPr lang="en-US" sz="1600" dirty="0" smtClean="0"/>
              <a:t>IP</a:t>
            </a:r>
            <a:r>
              <a:rPr lang="ru-RU" sz="1600" dirty="0" smtClean="0"/>
              <a:t>-адресации для интерфейсов локальной сети </a:t>
            </a:r>
            <a:r>
              <a:rPr lang="ru-RU" sz="1600" dirty="0" err="1" smtClean="0"/>
              <a:t>маршрутизатора</a:t>
            </a:r>
            <a:r>
              <a:rPr lang="ru-RU" sz="1600" dirty="0" smtClean="0"/>
              <a:t> </a:t>
            </a:r>
            <a:r>
              <a:rPr lang="en-US" sz="1600" dirty="0" err="1" smtClean="0"/>
              <a:t>VyOS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>
            <a:lum contrast="10000"/>
          </a:blip>
          <a:srcRect/>
          <a:stretch>
            <a:fillRect/>
          </a:stretch>
        </p:blipFill>
        <p:spPr bwMode="auto">
          <a:xfrm>
            <a:off x="500034" y="1500174"/>
            <a:ext cx="4071966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4929190" y="2214554"/>
            <a:ext cx="3824292" cy="29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428596" y="500042"/>
            <a:ext cx="8358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Просмотр внесённых в конфигурацию </a:t>
            </a:r>
            <a:r>
              <a:rPr lang="ru-RU" dirty="0" smtClean="0"/>
              <a:t>изменений и </a:t>
            </a:r>
            <a:r>
              <a:rPr lang="ru-RU" dirty="0" smtClean="0"/>
              <a:t>информации об интерфейсах </a:t>
            </a:r>
            <a:r>
              <a:rPr lang="ru-RU" dirty="0" err="1" smtClean="0"/>
              <a:t>маршрутизатора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5429264"/>
            <a:ext cx="814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/>
              <a:t>Вывод: </a:t>
            </a:r>
            <a:r>
              <a:rPr lang="ru-RU" dirty="0" smtClean="0"/>
              <a:t>таким образом, в ходе выполнения л/</a:t>
            </a:r>
            <a:r>
              <a:rPr lang="ru-RU" dirty="0" err="1" smtClean="0"/>
              <a:t>р</a:t>
            </a:r>
            <a:r>
              <a:rPr lang="ru-RU" dirty="0" smtClean="0"/>
              <a:t> №6</a:t>
            </a:r>
            <a:r>
              <a:rPr lang="ru-RU" b="1" dirty="0" smtClean="0"/>
              <a:t> </a:t>
            </a:r>
            <a:r>
              <a:rPr lang="ru-RU" dirty="0" smtClean="0"/>
              <a:t>я изучила принципы распределения и настройки адресного пространства на устройствах сети</a:t>
            </a:r>
            <a:r>
              <a:rPr lang="ru-RU" b="1" dirty="0" smtClean="0"/>
              <a:t>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8604"/>
            <a:ext cx="7358114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28599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Цель работы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2928934"/>
            <a:ext cx="821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Изучение принципов распределения и настройки адресного пространства на устройствах сети.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20" y="214290"/>
            <a:ext cx="32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Выполнение работы</a:t>
            </a:r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85720" y="642918"/>
            <a:ext cx="814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ru-RU" b="1" dirty="0" smtClean="0"/>
              <a:t>Разбиение сети на </a:t>
            </a:r>
            <a:r>
              <a:rPr lang="ru-RU" b="1" dirty="0" smtClean="0"/>
              <a:t>подсети. </a:t>
            </a:r>
            <a:r>
              <a:rPr lang="ru-RU" b="1" dirty="0" smtClean="0"/>
              <a:t>Разбиение IPv4-сети на подсети</a:t>
            </a:r>
            <a:endParaRPr lang="ru-RU" sz="1600" dirty="0" smtClean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57158" y="1071546"/>
            <a:ext cx="52864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172.16.20.0/24</a:t>
            </a:r>
            <a:endParaRPr lang="ru-RU" sz="1600" b="1" dirty="0" smtClean="0"/>
          </a:p>
          <a:p>
            <a:r>
              <a:rPr lang="ru-RU" sz="1600" dirty="0" smtClean="0"/>
              <a:t>Префикс </a:t>
            </a:r>
            <a:r>
              <a:rPr lang="ru-RU" sz="1600" dirty="0" smtClean="0"/>
              <a:t>- 24 </a:t>
            </a:r>
          </a:p>
          <a:p>
            <a:r>
              <a:rPr lang="ru-RU" sz="1600" dirty="0" smtClean="0"/>
              <a:t>Маска </a:t>
            </a:r>
            <a:r>
              <a:rPr lang="ru-RU" sz="1600" dirty="0" smtClean="0"/>
              <a:t>- 255.255.255.0 </a:t>
            </a:r>
          </a:p>
          <a:p>
            <a:r>
              <a:rPr lang="ru-RU" sz="1600" dirty="0" smtClean="0"/>
              <a:t>Broadcast-адрес </a:t>
            </a:r>
            <a:r>
              <a:rPr lang="ru-RU" sz="1600" dirty="0" smtClean="0"/>
              <a:t>- 172.16.20.255/24 </a:t>
            </a:r>
          </a:p>
          <a:p>
            <a:r>
              <a:rPr lang="ru-RU" sz="1600" dirty="0" smtClean="0"/>
              <a:t>Число возможных подсетей - </a:t>
            </a:r>
            <a:r>
              <a:rPr lang="ru-RU" sz="1600" dirty="0" smtClean="0"/>
              <a:t>256 </a:t>
            </a:r>
            <a:endParaRPr lang="ru-RU" sz="1600" dirty="0" smtClean="0"/>
          </a:p>
          <a:p>
            <a:r>
              <a:rPr lang="ru-RU" sz="1600" dirty="0" smtClean="0"/>
              <a:t>Диапазон адресов узлов - от 172.16.20.1 до </a:t>
            </a:r>
            <a:r>
              <a:rPr lang="ru-RU" sz="1600" dirty="0" smtClean="0"/>
              <a:t> 172.16.20.254</a:t>
            </a:r>
          </a:p>
          <a:p>
            <a:endParaRPr lang="ru-RU" sz="1600" dirty="0" smtClean="0"/>
          </a:p>
          <a:p>
            <a:r>
              <a:rPr lang="ru-RU" sz="1600" dirty="0" smtClean="0"/>
              <a:t>Разбиение на подсети.</a:t>
            </a:r>
          </a:p>
          <a:p>
            <a:r>
              <a:rPr lang="ru-RU" sz="1600" u="sng" dirty="0" smtClean="0"/>
              <a:t>Первая подсеть:</a:t>
            </a:r>
          </a:p>
          <a:p>
            <a:r>
              <a:rPr lang="ru-RU" sz="1600" dirty="0" smtClean="0"/>
              <a:t>Максимальное число адресов узлов: 126</a:t>
            </a:r>
          </a:p>
          <a:p>
            <a:r>
              <a:rPr lang="ru-RU" sz="1600" dirty="0" smtClean="0"/>
              <a:t>172.16.20.0/25</a:t>
            </a:r>
          </a:p>
          <a:p>
            <a:r>
              <a:rPr lang="ru-RU" sz="1600" dirty="0" smtClean="0"/>
              <a:t>Маска подсети: 255.255.255.128 (/25)</a:t>
            </a:r>
          </a:p>
          <a:p>
            <a:r>
              <a:rPr lang="ru-RU" sz="1600" dirty="0" smtClean="0"/>
              <a:t>Диапазон адресов узлов: 172.16.20.1 - 172.16.20.126</a:t>
            </a:r>
          </a:p>
          <a:p>
            <a:r>
              <a:rPr lang="ru-RU" sz="1600" dirty="0" smtClean="0"/>
              <a:t>Broadcast-адрес: 172.16.20.127</a:t>
            </a:r>
          </a:p>
          <a:p>
            <a:r>
              <a:rPr lang="ru-RU" sz="1600" dirty="0" smtClean="0"/>
              <a:t>Кол-во доступных адресов: 128 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857588" y="4549676"/>
            <a:ext cx="5286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/>
              <a:t>Вторая подсеть:</a:t>
            </a:r>
          </a:p>
          <a:p>
            <a:r>
              <a:rPr lang="ru-RU" sz="1600" dirty="0" smtClean="0"/>
              <a:t>Максимальное число адресов узлов: 62</a:t>
            </a:r>
          </a:p>
          <a:p>
            <a:r>
              <a:rPr lang="ru-RU" sz="1600" dirty="0" smtClean="0"/>
              <a:t>172.16.20.128/26</a:t>
            </a:r>
          </a:p>
          <a:p>
            <a:r>
              <a:rPr lang="ru-RU" sz="1600" dirty="0" smtClean="0"/>
              <a:t>Маска подсети: 255.255.255.192</a:t>
            </a:r>
          </a:p>
          <a:p>
            <a:r>
              <a:rPr lang="ru-RU" sz="1600" dirty="0" smtClean="0"/>
              <a:t>Диапазон адресов узлов: 172.16.20.129 - 172.16.20.190</a:t>
            </a:r>
          </a:p>
          <a:p>
            <a:r>
              <a:rPr lang="ru-RU" sz="1600" dirty="0" smtClean="0"/>
              <a:t>Broadcast-адрес: 172.16.20.191</a:t>
            </a:r>
          </a:p>
          <a:p>
            <a:r>
              <a:rPr lang="ru-RU" sz="1600" dirty="0" smtClean="0"/>
              <a:t>Кол-во доступных адресов: 64 </a:t>
            </a:r>
          </a:p>
          <a:p>
            <a:r>
              <a:rPr lang="ru-RU" sz="1600" dirty="0" smtClean="0"/>
              <a:t>Количество рабочих адресов для хостов: 62</a:t>
            </a:r>
          </a:p>
          <a:p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4282" y="214290"/>
            <a:ext cx="5929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 smtClean="0"/>
              <a:t>Третья </a:t>
            </a:r>
            <a:r>
              <a:rPr lang="ru-RU" sz="1600" u="sng" dirty="0" smtClean="0"/>
              <a:t>подсеть:</a:t>
            </a:r>
          </a:p>
          <a:p>
            <a:r>
              <a:rPr lang="ru-RU" sz="1600" dirty="0" smtClean="0"/>
              <a:t>Максимальное число адресов узлов: 62</a:t>
            </a:r>
          </a:p>
          <a:p>
            <a:r>
              <a:rPr lang="ru-RU" sz="1600" dirty="0" smtClean="0"/>
              <a:t>172.16.20.192/26</a:t>
            </a:r>
          </a:p>
          <a:p>
            <a:r>
              <a:rPr lang="ru-RU" sz="1600" dirty="0" smtClean="0"/>
              <a:t>Маска подсети: 255.255.255.192</a:t>
            </a:r>
          </a:p>
          <a:p>
            <a:r>
              <a:rPr lang="ru-RU" sz="1600" dirty="0" smtClean="0"/>
              <a:t>Диапазон адресов узлов: 172.16.20.193 - 172.16.20.254</a:t>
            </a:r>
          </a:p>
          <a:p>
            <a:r>
              <a:rPr lang="ru-RU" sz="1600" dirty="0" smtClean="0"/>
              <a:t>Broadcast-адрес: 172.16.20.255</a:t>
            </a:r>
          </a:p>
          <a:p>
            <a:r>
              <a:rPr lang="ru-RU" sz="1600" dirty="0" smtClean="0"/>
              <a:t>Кол-во доступных адресов: 64 </a:t>
            </a:r>
          </a:p>
          <a:p>
            <a:r>
              <a:rPr lang="ru-RU" sz="1600" dirty="0" smtClean="0"/>
              <a:t>Количество рабочих адресов для хостов: 62</a:t>
            </a:r>
            <a:endParaRPr lang="ru-RU" sz="16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214810" y="235743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b="1" dirty="0" smtClean="0"/>
              <a:t>10.10.1.64/26</a:t>
            </a:r>
            <a:endParaRPr lang="ru-RU" sz="1600" b="1" dirty="0" smtClean="0"/>
          </a:p>
          <a:p>
            <a:r>
              <a:rPr lang="ru-RU" sz="1600" dirty="0" smtClean="0"/>
              <a:t>Префикс маски подсети: 26 бит</a:t>
            </a:r>
          </a:p>
          <a:p>
            <a:r>
              <a:rPr lang="ru-RU" sz="1600" dirty="0" smtClean="0"/>
              <a:t>Маска подсети: 255.255.255.192 (/26) </a:t>
            </a:r>
          </a:p>
          <a:p>
            <a:r>
              <a:rPr lang="ru-RU" sz="1600" dirty="0" smtClean="0"/>
              <a:t>Broadcast-адрес: 10.10.1.127 </a:t>
            </a:r>
          </a:p>
          <a:p>
            <a:r>
              <a:rPr lang="ru-RU" sz="1600" dirty="0" smtClean="0"/>
              <a:t>Количество рабочих адресов для хостов: 62</a:t>
            </a:r>
          </a:p>
          <a:p>
            <a:r>
              <a:rPr lang="ru-RU" sz="1600" dirty="0" smtClean="0"/>
              <a:t>Число возможных подсетей: 64 </a:t>
            </a:r>
          </a:p>
          <a:p>
            <a:r>
              <a:rPr lang="ru-RU" sz="1600" dirty="0" smtClean="0"/>
              <a:t>Диапазон адресов узлов: 10.10.1.65 - 10.10.1.126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214810" y="4214818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u="sng" dirty="0" smtClean="0"/>
              <a:t>Подсеть:</a:t>
            </a:r>
          </a:p>
          <a:p>
            <a:r>
              <a:rPr lang="ru-RU" sz="1600" dirty="0" smtClean="0"/>
              <a:t>Максимальное число адресов узлов: 30</a:t>
            </a:r>
          </a:p>
          <a:p>
            <a:r>
              <a:rPr lang="ru-RU" sz="1600" dirty="0" smtClean="0"/>
              <a:t>10.10.1.64/27</a:t>
            </a:r>
          </a:p>
          <a:p>
            <a:r>
              <a:rPr lang="ru-RU" sz="1600" dirty="0" smtClean="0"/>
              <a:t>Маска подсети: /27 (255.255.255.224)</a:t>
            </a:r>
          </a:p>
          <a:p>
            <a:r>
              <a:rPr lang="ru-RU" sz="1600" dirty="0" smtClean="0"/>
              <a:t>Диапазон адресов узлов: 10.10.1.65 - 10.10.1.94</a:t>
            </a:r>
          </a:p>
          <a:p>
            <a:r>
              <a:rPr lang="ru-RU" sz="1600" dirty="0" smtClean="0"/>
              <a:t>Broadcast-адрес: 10.10.1.95</a:t>
            </a:r>
          </a:p>
          <a:p>
            <a:r>
              <a:rPr lang="ru-RU" sz="1600" dirty="0" smtClean="0"/>
              <a:t>Количество доступных адресов: 32 </a:t>
            </a:r>
          </a:p>
          <a:p>
            <a:r>
              <a:rPr lang="ru-RU" sz="1600" dirty="0" smtClean="0"/>
              <a:t>Количество рабочих адресов для хостов: 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14282" y="214290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b="1" dirty="0" smtClean="0"/>
              <a:t>10.10.1.0/26</a:t>
            </a:r>
            <a:endParaRPr lang="ru-RU" sz="1600" b="1" dirty="0" smtClean="0"/>
          </a:p>
          <a:p>
            <a:r>
              <a:rPr lang="ru-RU" sz="1600" dirty="0" smtClean="0"/>
              <a:t>Префикс: 26 </a:t>
            </a:r>
          </a:p>
          <a:p>
            <a:r>
              <a:rPr lang="ru-RU" sz="1600" dirty="0" smtClean="0"/>
              <a:t>Маска: 255.255.255.192 (/26)</a:t>
            </a:r>
          </a:p>
          <a:p>
            <a:r>
              <a:rPr lang="ru-RU" sz="1600" dirty="0" smtClean="0"/>
              <a:t>Broadcast-адрес: 10.10.1.63</a:t>
            </a:r>
          </a:p>
          <a:p>
            <a:r>
              <a:rPr lang="ru-RU" sz="1600" dirty="0" smtClean="0"/>
              <a:t>Количество рабочих адресов для хостов: 62</a:t>
            </a:r>
          </a:p>
          <a:p>
            <a:r>
              <a:rPr lang="ru-RU" sz="1600" dirty="0" smtClean="0"/>
              <a:t>Число возможных подсетей: 64</a:t>
            </a:r>
          </a:p>
          <a:p>
            <a:r>
              <a:rPr lang="ru-RU" sz="1600" dirty="0" smtClean="0"/>
              <a:t>Диапазон адресов узлов: 10.10.1.1 - 10.10.1.62</a:t>
            </a:r>
          </a:p>
          <a:p>
            <a:endParaRPr lang="ru-RU" sz="1600" dirty="0" smtClean="0"/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214282" y="2714620"/>
            <a:ext cx="61856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1"/>
            <a:r>
              <a:rPr lang="ru-RU" b="1" dirty="0" smtClean="0"/>
              <a:t>Разбиение сети на подсети. Разбиение </a:t>
            </a:r>
            <a:r>
              <a:rPr lang="ru-RU" b="1" dirty="0" smtClean="0"/>
              <a:t>IPv6-сети </a:t>
            </a:r>
            <a:r>
              <a:rPr lang="ru-RU" b="1" dirty="0" smtClean="0"/>
              <a:t>на подсети</a:t>
            </a:r>
            <a:endParaRPr lang="ru-RU" sz="1600" dirty="0" smtClean="0"/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57158" y="4929198"/>
            <a:ext cx="592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572000" y="142852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u="sng" dirty="0" smtClean="0"/>
              <a:t>Подсеть:</a:t>
            </a:r>
          </a:p>
          <a:p>
            <a:r>
              <a:rPr lang="ru-RU" sz="1600" dirty="0" smtClean="0"/>
              <a:t>Максимальное число адресов узлов: 14</a:t>
            </a:r>
          </a:p>
          <a:p>
            <a:r>
              <a:rPr lang="ru-RU" sz="1600" dirty="0" smtClean="0"/>
              <a:t>Добавим 2 бита к префиксу: 10.10.1.0/28</a:t>
            </a:r>
          </a:p>
          <a:p>
            <a:r>
              <a:rPr lang="ru-RU" sz="1600" dirty="0" smtClean="0"/>
              <a:t>Маска подсети: /28 (255.255.255.240)</a:t>
            </a:r>
          </a:p>
          <a:p>
            <a:r>
              <a:rPr lang="ru-RU" sz="1600" dirty="0" smtClean="0"/>
              <a:t>Broadcast-адрес: 10.10.1.15</a:t>
            </a:r>
          </a:p>
          <a:p>
            <a:r>
              <a:rPr lang="ru-RU" sz="1600" dirty="0" smtClean="0"/>
              <a:t>Диапазон адресов узлов: 10.10.1.1 - 10.10.1.14</a:t>
            </a:r>
          </a:p>
          <a:p>
            <a:r>
              <a:rPr lang="ru-RU" sz="1600" dirty="0" smtClean="0"/>
              <a:t>Количество доступных адресов: 16 </a:t>
            </a:r>
          </a:p>
          <a:p>
            <a:r>
              <a:rPr lang="ru-RU" sz="1600" dirty="0" smtClean="0"/>
              <a:t>Количество рабочих адресов для хостов:	14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5720" y="3500438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/>
              <a:t>2001:db8:c0de::/48</a:t>
            </a:r>
          </a:p>
          <a:p>
            <a:r>
              <a:rPr lang="ru-RU" sz="1600" dirty="0" smtClean="0"/>
              <a:t>Глобальный адрес одиночного интерфейса провайдера.</a:t>
            </a:r>
          </a:p>
          <a:p>
            <a:r>
              <a:rPr lang="ru-RU" sz="1600" dirty="0" smtClean="0"/>
              <a:t>Маска префикса: </a:t>
            </a:r>
            <a:r>
              <a:rPr lang="en-US" sz="1600" dirty="0" err="1" smtClean="0"/>
              <a:t>ffff:ffff:ffff</a:t>
            </a:r>
            <a:r>
              <a:rPr lang="en-US" sz="1600" dirty="0" smtClean="0"/>
              <a:t>::</a:t>
            </a:r>
          </a:p>
          <a:p>
            <a:r>
              <a:rPr lang="ru-RU" sz="1600" dirty="0" smtClean="0"/>
              <a:t>Длина префикса: 48</a:t>
            </a:r>
          </a:p>
          <a:p>
            <a:r>
              <a:rPr lang="en-US" sz="1600" dirty="0" smtClean="0"/>
              <a:t>Broadcast-Address: 2001:db8:c0de:ffff:ffff:ffff:ffff:ffff</a:t>
            </a:r>
          </a:p>
          <a:p>
            <a:r>
              <a:rPr lang="ru-RU" sz="1600" dirty="0" smtClean="0"/>
              <a:t>Диапазон адресов: с 2001:</a:t>
            </a:r>
            <a:r>
              <a:rPr lang="en-US" sz="1600" dirty="0" smtClean="0"/>
              <a:t>db8:c0de:0:0:0:0:0  </a:t>
            </a:r>
            <a:r>
              <a:rPr lang="ru-RU" sz="1600" dirty="0" smtClean="0"/>
              <a:t>по 2001:</a:t>
            </a:r>
            <a:r>
              <a:rPr lang="en-US" sz="1600" dirty="0" smtClean="0"/>
              <a:t>db8:c0de:ffff:ffff:ffff:ffff:ffff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857752" y="3071810"/>
            <a:ext cx="4572000" cy="363176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600" dirty="0" smtClean="0"/>
          </a:p>
          <a:p>
            <a:r>
              <a:rPr lang="ru-RU" sz="1600" u="sng" dirty="0" smtClean="0"/>
              <a:t>Подсеть с использованием идентификатора подсети:</a:t>
            </a:r>
          </a:p>
          <a:p>
            <a:r>
              <a:rPr lang="ru-RU" sz="1600" dirty="0" smtClean="0"/>
              <a:t>Пример:</a:t>
            </a:r>
          </a:p>
          <a:p>
            <a:r>
              <a:rPr lang="ru-RU" sz="1600" dirty="0" smtClean="0"/>
              <a:t>2001:</a:t>
            </a:r>
            <a:r>
              <a:rPr lang="en-US" sz="1600" dirty="0" smtClean="0"/>
              <a:t>db8:c0de:0002::/64</a:t>
            </a:r>
          </a:p>
          <a:p>
            <a:r>
              <a:rPr lang="en-US" sz="1600" dirty="0" smtClean="0"/>
              <a:t>2001:db8:c0de:0003::/64</a:t>
            </a:r>
          </a:p>
          <a:p>
            <a:r>
              <a:rPr lang="ru-RU" sz="1600" dirty="0" smtClean="0"/>
              <a:t>Либо </a:t>
            </a:r>
          </a:p>
          <a:p>
            <a:r>
              <a:rPr lang="ru-RU" sz="1600" dirty="0" smtClean="0"/>
              <a:t>2001:</a:t>
            </a:r>
            <a:r>
              <a:rPr lang="en-US" sz="1600" dirty="0" smtClean="0"/>
              <a:t>db8:c0de:0000::/52</a:t>
            </a:r>
          </a:p>
          <a:p>
            <a:r>
              <a:rPr lang="en-US" sz="1600" dirty="0" smtClean="0"/>
              <a:t>2001:db8:c0de:1000::/52</a:t>
            </a:r>
          </a:p>
          <a:p>
            <a:r>
              <a:rPr lang="ru-RU" sz="1600" u="sng" dirty="0" smtClean="0"/>
              <a:t>Подсеть с использованием идентификатора интерфейса: </a:t>
            </a:r>
          </a:p>
          <a:p>
            <a:r>
              <a:rPr lang="ru-RU" sz="1600" dirty="0" smtClean="0"/>
              <a:t>Пример:</a:t>
            </a:r>
          </a:p>
          <a:p>
            <a:r>
              <a:rPr lang="ru-RU" sz="1600" dirty="0" smtClean="0"/>
              <a:t>2001:</a:t>
            </a:r>
            <a:r>
              <a:rPr lang="en-US" sz="1600" dirty="0" smtClean="0"/>
              <a:t>db8:c0de:0000:0000::/68</a:t>
            </a:r>
          </a:p>
          <a:p>
            <a:r>
              <a:rPr lang="en-US" sz="1600" dirty="0" smtClean="0"/>
              <a:t>2001:db8:c0de:0000:1000::/68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285852" y="500042"/>
            <a:ext cx="6858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2a02:6b8::/64</a:t>
            </a:r>
          </a:p>
          <a:p>
            <a:r>
              <a:rPr lang="ru-RU" dirty="0" smtClean="0"/>
              <a:t>Глобальный адрес одиночного интерфейса провайдера.</a:t>
            </a:r>
          </a:p>
          <a:p>
            <a:r>
              <a:rPr lang="ru-RU" dirty="0" smtClean="0"/>
              <a:t>Полный </a:t>
            </a:r>
            <a:r>
              <a:rPr lang="en-US" dirty="0" smtClean="0"/>
              <a:t>IPv6 </a:t>
            </a:r>
            <a:r>
              <a:rPr lang="ru-RU" dirty="0" smtClean="0"/>
              <a:t>адрес: 2</a:t>
            </a:r>
            <a:r>
              <a:rPr lang="en-US" dirty="0" smtClean="0"/>
              <a:t>a02:06b8:0000:0000:0000:0000:0000:0000 (/64)</a:t>
            </a:r>
          </a:p>
          <a:p>
            <a:r>
              <a:rPr lang="ru-RU" dirty="0" smtClean="0"/>
              <a:t>Маска префикса: </a:t>
            </a:r>
            <a:r>
              <a:rPr lang="en-US" dirty="0" err="1" smtClean="0"/>
              <a:t>ffff:ffff:ffff</a:t>
            </a:r>
            <a:r>
              <a:rPr lang="en-US" dirty="0" smtClean="0"/>
              <a:t>::</a:t>
            </a:r>
          </a:p>
          <a:p>
            <a:r>
              <a:rPr lang="ru-RU" dirty="0" smtClean="0"/>
              <a:t>Длина префикса: 64</a:t>
            </a:r>
          </a:p>
          <a:p>
            <a:r>
              <a:rPr lang="en-US" dirty="0" smtClean="0"/>
              <a:t>Broadcast-Address: 2a02:6b8::</a:t>
            </a:r>
            <a:r>
              <a:rPr lang="en-US" dirty="0" err="1" smtClean="0"/>
              <a:t>ffff:ffff:ffff:ffff</a:t>
            </a:r>
            <a:endParaRPr lang="en-US" dirty="0" smtClean="0"/>
          </a:p>
          <a:p>
            <a:r>
              <a:rPr lang="ru-RU" dirty="0" smtClean="0"/>
              <a:t>Диапазон адресов: с  2</a:t>
            </a:r>
            <a:r>
              <a:rPr lang="en-US" dirty="0" smtClean="0"/>
              <a:t>a02:6b8:: </a:t>
            </a:r>
            <a:r>
              <a:rPr lang="ru-RU" dirty="0" smtClean="0"/>
              <a:t>по 2</a:t>
            </a:r>
            <a:r>
              <a:rPr lang="en-US" dirty="0" smtClean="0"/>
              <a:t>a02:06b8:0000:0000:ffff:ffff:ffff:ffff</a:t>
            </a:r>
          </a:p>
          <a:p>
            <a:r>
              <a:rPr lang="ru-RU" dirty="0" smtClean="0"/>
              <a:t>Кол-во хостов: 2^64 (доступных адресов)</a:t>
            </a:r>
          </a:p>
          <a:p>
            <a:endParaRPr lang="ru-RU" dirty="0" smtClean="0"/>
          </a:p>
          <a:p>
            <a:r>
              <a:rPr lang="ru-RU" u="sng" dirty="0" smtClean="0"/>
              <a:t>Подсеть с использованием идентификатора подсети: </a:t>
            </a:r>
          </a:p>
          <a:p>
            <a:r>
              <a:rPr lang="ru-RU" dirty="0" smtClean="0"/>
              <a:t>2</a:t>
            </a:r>
            <a:r>
              <a:rPr lang="en-US" dirty="0" smtClean="0"/>
              <a:t>a02:6b8::/65</a:t>
            </a:r>
          </a:p>
          <a:p>
            <a:r>
              <a:rPr lang="en-US" dirty="0" smtClean="0"/>
              <a:t>2a02:6b8:8000::/65 </a:t>
            </a:r>
            <a:r>
              <a:rPr lang="ru-RU" dirty="0" smtClean="0"/>
              <a:t>или </a:t>
            </a:r>
          </a:p>
          <a:p>
            <a:r>
              <a:rPr lang="ru-RU" dirty="0" smtClean="0"/>
              <a:t>2</a:t>
            </a:r>
            <a:r>
              <a:rPr lang="en-US" dirty="0" smtClean="0"/>
              <a:t>a02:6b8:0:0::/65</a:t>
            </a:r>
          </a:p>
          <a:p>
            <a:r>
              <a:rPr lang="ru-RU" u="sng" dirty="0" smtClean="0"/>
              <a:t>Подсеть с использованием идентификатора интерфейса: </a:t>
            </a:r>
          </a:p>
          <a:p>
            <a:r>
              <a:rPr lang="ru-RU" dirty="0" smtClean="0"/>
              <a:t>2</a:t>
            </a:r>
            <a:r>
              <a:rPr lang="en-US" dirty="0" smtClean="0"/>
              <a:t>a02:6b8::/80</a:t>
            </a:r>
          </a:p>
          <a:p>
            <a:r>
              <a:rPr lang="en-US" dirty="0" smtClean="0"/>
              <a:t>2a02:6b8::1:0:0:0/80 </a:t>
            </a:r>
            <a:r>
              <a:rPr lang="ru-RU" dirty="0" smtClean="0"/>
              <a:t>или</a:t>
            </a:r>
          </a:p>
          <a:p>
            <a:r>
              <a:rPr lang="ru-RU" dirty="0" smtClean="0"/>
              <a:t>2</a:t>
            </a:r>
            <a:r>
              <a:rPr lang="en-US" dirty="0" smtClean="0"/>
              <a:t>a02:6b8:0:0::/64</a:t>
            </a:r>
          </a:p>
          <a:p>
            <a:r>
              <a:rPr lang="en-US" dirty="0" smtClean="0"/>
              <a:t>2a02:6b8:0:1::/64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4282" y="214290"/>
            <a:ext cx="7286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Настройка двойного стека адресации IPv4 и IPv6 в локальной сети</a:t>
            </a:r>
            <a:endParaRPr lang="ru-RU" b="1" dirty="0"/>
          </a:p>
        </p:txBody>
      </p:sp>
      <p:pic>
        <p:nvPicPr>
          <p:cNvPr id="9" name="Рисунок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14356"/>
            <a:ext cx="5143536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4958" y="2714620"/>
            <a:ext cx="3232835" cy="394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642910" y="4286256"/>
            <a:ext cx="5143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Топология сети с двумя локальными </a:t>
            </a:r>
            <a:r>
              <a:rPr lang="ru-RU" sz="1600" dirty="0" smtClean="0"/>
              <a:t>подсетями и настройка </a:t>
            </a:r>
            <a:r>
              <a:rPr lang="ru-RU" sz="1600" dirty="0" smtClean="0"/>
              <a:t>IPv4-адресации для интерфейса узла PC1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8662" y="5572140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857232"/>
            <a:ext cx="3886205" cy="554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643050"/>
            <a:ext cx="368408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1500166" y="357166"/>
            <a:ext cx="6715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Настройка IPv4-адресации для интерфейса узла </a:t>
            </a:r>
            <a:r>
              <a:rPr lang="en-US" dirty="0" smtClean="0"/>
              <a:t>Server</a:t>
            </a:r>
            <a:r>
              <a:rPr lang="ru-RU" dirty="0" smtClean="0"/>
              <a:t> и </a:t>
            </a:r>
            <a:r>
              <a:rPr lang="en-US" dirty="0" smtClean="0"/>
              <a:t>PC2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5019731" cy="482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5572132" y="1142984"/>
            <a:ext cx="3214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Настройка </a:t>
            </a:r>
            <a:r>
              <a:rPr lang="en-US" dirty="0" err="1" smtClean="0"/>
              <a:t>IPv</a:t>
            </a:r>
            <a:r>
              <a:rPr lang="ru-RU" dirty="0" smtClean="0"/>
              <a:t>4-адресации</a:t>
            </a:r>
            <a:r>
              <a:rPr lang="en-US" dirty="0" smtClean="0"/>
              <a:t> </a:t>
            </a:r>
            <a:r>
              <a:rPr lang="ru-RU" dirty="0" smtClean="0"/>
              <a:t>и проверка </a:t>
            </a:r>
            <a:r>
              <a:rPr lang="ru-RU" dirty="0" smtClean="0"/>
              <a:t>подключения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2714620"/>
            <a:ext cx="5214942" cy="391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814</Words>
  <Application>Microsoft Office PowerPoint</Application>
  <PresentationFormat>Экран (4:3)</PresentationFormat>
  <Paragraphs>172</Paragraphs>
  <Slides>19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Лабораторная работа №6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Acer</dc:creator>
  <cp:lastModifiedBy>Acer</cp:lastModifiedBy>
  <cp:revision>113</cp:revision>
  <dcterms:created xsi:type="dcterms:W3CDTF">2022-11-10T13:43:31Z</dcterms:created>
  <dcterms:modified xsi:type="dcterms:W3CDTF">2023-10-12T13:20:48Z</dcterms:modified>
</cp:coreProperties>
</file>